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roxima Nova"/>
      <p:regular r:id="rId18"/>
      <p:bold r:id="rId19"/>
      <p:italic r:id="rId20"/>
      <p:boldItalic r:id="rId21"/>
    </p:embeddedFont>
    <p:embeddedFont>
      <p:font typeface="Proxima Nova Semibold"/>
      <p:regular r:id="rId22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11" Type="http://schemas.openxmlformats.org/officeDocument/2006/relationships/slide" Target="slides/slide6.xml"/><Relationship Id="rId22" Type="http://schemas.openxmlformats.org/officeDocument/2006/relationships/font" Target="fonts/ProximaNovaSemibold-regular.fntdata"/><Relationship Id="rId10" Type="http://schemas.openxmlformats.org/officeDocument/2006/relationships/slide" Target="slides/slide5.xml"/><Relationship Id="rId21" Type="http://schemas.openxmlformats.org/officeDocument/2006/relationships/font" Target="fonts/ProximaNova-boldItalic.fntdata"/><Relationship Id="rId13" Type="http://schemas.openxmlformats.org/officeDocument/2006/relationships/slide" Target="slides/slide8.xml"/><Relationship Id="rId24" Type="http://schemas.openxmlformats.org/officeDocument/2006/relationships/font" Target="fonts/ProximaNovaSemibold-boldItalic.fntdata"/><Relationship Id="rId12" Type="http://schemas.openxmlformats.org/officeDocument/2006/relationships/slide" Target="slides/slide7.xml"/><Relationship Id="rId23" Type="http://schemas.openxmlformats.org/officeDocument/2006/relationships/font" Target="fonts/ProximaNova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.fntdata"/><Relationship Id="rId6" Type="http://schemas.openxmlformats.org/officeDocument/2006/relationships/slide" Target="slides/slide1.xml"/><Relationship Id="rId18" Type="http://schemas.openxmlformats.org/officeDocument/2006/relationships/font" Target="fonts/ProximaNov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f324554f6c_9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f324554f6c_9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 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e2bbcf703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e2bbcf703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f324554f6c_8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f324554f6c_8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e2b5416e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e2b5416e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f324554f6c_1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f324554f6c_1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41278695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41278695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66a072e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66a072e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324554f6c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324554f6c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e666a7c1c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e666a7c1c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f324554f6c_9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f324554f6c_9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f324554f6c_9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f324554f6c_9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 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hyperlink" Target="http://drive.google.com/file/d/1Qdn-208bIfqqfZYC_fo-qVvTJT01TbgS/view" TargetMode="External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Relationship Id="rId5" Type="http://schemas.openxmlformats.org/officeDocument/2006/relationships/image" Target="../media/image3.png"/><Relationship Id="rId6" Type="http://schemas.openxmlformats.org/officeDocument/2006/relationships/image" Target="../media/image8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fFvblI6F63oi0jhz7UNytyESyuQKdy9U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730938" y="2353350"/>
            <a:ext cx="76821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400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An Approach to Minimizing Checkout Times in Stores</a:t>
            </a:r>
            <a:endParaRPr sz="1400"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228450" y="3120450"/>
            <a:ext cx="28743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Rusab Sarmun</a:t>
            </a:r>
            <a:endParaRPr sz="1600">
              <a:solidFill>
                <a:schemeClr val="dk2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10356</a:t>
            </a:r>
            <a:endParaRPr b="1" sz="12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210000" y="3120450"/>
            <a:ext cx="28743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Fabiha Bushra</a:t>
            </a:r>
            <a:endParaRPr sz="1600">
              <a:solidFill>
                <a:schemeClr val="dk2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10313</a:t>
            </a:r>
            <a:endParaRPr b="1" sz="12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-12" y="1128750"/>
            <a:ext cx="9144000" cy="10092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59" name="Google Shape;59;p13"/>
          <p:cNvCxnSpPr/>
          <p:nvPr/>
        </p:nvCxnSpPr>
        <p:spPr>
          <a:xfrm>
            <a:off x="2064138" y="2316200"/>
            <a:ext cx="5015700" cy="0"/>
          </a:xfrm>
          <a:prstGeom prst="straightConnector1">
            <a:avLst/>
          </a:prstGeom>
          <a:noFill/>
          <a:ln cap="flat" cmpd="sng" w="19050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" name="Google Shape;60;p13"/>
          <p:cNvSpPr txBox="1"/>
          <p:nvPr>
            <p:ph type="ctrTitle"/>
          </p:nvPr>
        </p:nvSpPr>
        <p:spPr>
          <a:xfrm>
            <a:off x="-12" y="1182900"/>
            <a:ext cx="9144000" cy="90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Computer Vision</a:t>
            </a: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Based Batch-Billing System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For Supermarket Products Using YOLO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pic>
        <p:nvPicPr>
          <p:cNvPr id="219" name="Google Shape;2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2375" y="1686275"/>
            <a:ext cx="3045976" cy="30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2"/>
          <p:cNvSpPr txBox="1"/>
          <p:nvPr/>
        </p:nvSpPr>
        <p:spPr>
          <a:xfrm>
            <a:off x="441875" y="1765275"/>
            <a:ext cx="4382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Trained 150 Generations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Found Best Hyperparameter on 11th Generation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1" name="Google Shape;221;p22"/>
          <p:cNvSpPr/>
          <p:nvPr/>
        </p:nvSpPr>
        <p:spPr>
          <a:xfrm>
            <a:off x="0" y="346075"/>
            <a:ext cx="9144000" cy="5727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22" name="Google Shape;222;p22"/>
          <p:cNvSpPr txBox="1"/>
          <p:nvPr/>
        </p:nvSpPr>
        <p:spPr>
          <a:xfrm>
            <a:off x="441875" y="363025"/>
            <a:ext cx="5260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HYPERPARAMETER EVOLUTION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3" name="Google Shape;223;p22" title="realtime eval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1875" y="2666550"/>
            <a:ext cx="4464650" cy="180807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2"/>
          <p:cNvSpPr/>
          <p:nvPr/>
        </p:nvSpPr>
        <p:spPr>
          <a:xfrm>
            <a:off x="0" y="1164650"/>
            <a:ext cx="6723600" cy="337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25" name="Google Shape;225;p22"/>
          <p:cNvSpPr txBox="1"/>
          <p:nvPr/>
        </p:nvSpPr>
        <p:spPr>
          <a:xfrm>
            <a:off x="325125" y="1118000"/>
            <a:ext cx="7205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GENETIC ALGORITHM BASED HYPERPARAMETER OPTIMIZATION</a:t>
            </a:r>
            <a:endParaRPr b="1" sz="16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6" name="Google Shape;226;p22"/>
          <p:cNvCxnSpPr/>
          <p:nvPr/>
        </p:nvCxnSpPr>
        <p:spPr>
          <a:xfrm>
            <a:off x="5351925" y="1819075"/>
            <a:ext cx="0" cy="2689500"/>
          </a:xfrm>
          <a:prstGeom prst="straightConnector1">
            <a:avLst/>
          </a:prstGeom>
          <a:noFill/>
          <a:ln cap="flat" cmpd="sng" w="19050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Motivation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2" name="Google Shape;232;p23"/>
          <p:cNvSpPr/>
          <p:nvPr/>
        </p:nvSpPr>
        <p:spPr>
          <a:xfrm>
            <a:off x="0" y="346075"/>
            <a:ext cx="9144000" cy="5727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33" name="Google Shape;233;p23"/>
          <p:cNvSpPr txBox="1"/>
          <p:nvPr/>
        </p:nvSpPr>
        <p:spPr>
          <a:xfrm>
            <a:off x="311675" y="363025"/>
            <a:ext cx="5260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FUTURE PLANS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4" name="Google Shape;234;p23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35" name="Google Shape;235;p23"/>
          <p:cNvSpPr txBox="1"/>
          <p:nvPr/>
        </p:nvSpPr>
        <p:spPr>
          <a:xfrm>
            <a:off x="614925" y="1880000"/>
            <a:ext cx="223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Fully Automated Checkout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6" name="Google Shape;236;p23"/>
          <p:cNvSpPr txBox="1"/>
          <p:nvPr/>
        </p:nvSpPr>
        <p:spPr>
          <a:xfrm>
            <a:off x="6289572" y="1773800"/>
            <a:ext cx="22395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</a:t>
            </a: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illing System for Weight Based Products</a:t>
            </a:r>
            <a:endParaRPr/>
          </a:p>
        </p:txBody>
      </p:sp>
      <p:sp>
        <p:nvSpPr>
          <p:cNvPr id="237" name="Google Shape;237;p23"/>
          <p:cNvSpPr txBox="1"/>
          <p:nvPr/>
        </p:nvSpPr>
        <p:spPr>
          <a:xfrm>
            <a:off x="3452248" y="1773800"/>
            <a:ext cx="22395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Detection for Identical but Different Sized Objects</a:t>
            </a:r>
            <a:endParaRPr/>
          </a:p>
        </p:txBody>
      </p:sp>
      <p:pic>
        <p:nvPicPr>
          <p:cNvPr id="238" name="Google Shape;2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8627" y="2525850"/>
            <a:ext cx="382108" cy="65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0737" y="2753257"/>
            <a:ext cx="244640" cy="420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1300" y="2540800"/>
            <a:ext cx="626750" cy="62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3"/>
          <p:cNvPicPr preferRelativeResize="0"/>
          <p:nvPr/>
        </p:nvPicPr>
        <p:blipFill rotWithShape="1">
          <a:blip r:embed="rId5">
            <a:alphaModFix/>
          </a:blip>
          <a:srcRect b="14716" l="10647" r="12589" t="16545"/>
          <a:stretch/>
        </p:blipFill>
        <p:spPr>
          <a:xfrm>
            <a:off x="7095950" y="2573575"/>
            <a:ext cx="626750" cy="561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2" name="Google Shape;242;p23"/>
          <p:cNvCxnSpPr/>
          <p:nvPr/>
        </p:nvCxnSpPr>
        <p:spPr>
          <a:xfrm>
            <a:off x="3281638" y="1984600"/>
            <a:ext cx="0" cy="1385100"/>
          </a:xfrm>
          <a:prstGeom prst="straightConnector1">
            <a:avLst/>
          </a:prstGeom>
          <a:noFill/>
          <a:ln cap="flat" cmpd="sng" w="19050">
            <a:solidFill>
              <a:srgbClr val="A4C2F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23"/>
          <p:cNvCxnSpPr/>
          <p:nvPr/>
        </p:nvCxnSpPr>
        <p:spPr>
          <a:xfrm>
            <a:off x="6244463" y="1984600"/>
            <a:ext cx="0" cy="1385100"/>
          </a:xfrm>
          <a:prstGeom prst="straightConnector1">
            <a:avLst/>
          </a:prstGeom>
          <a:noFill/>
          <a:ln cap="flat" cmpd="sng" w="19050">
            <a:solidFill>
              <a:srgbClr val="A4C2F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49" name="Google Shape;249;p24"/>
          <p:cNvSpPr/>
          <p:nvPr/>
        </p:nvSpPr>
        <p:spPr>
          <a:xfrm>
            <a:off x="0" y="2067150"/>
            <a:ext cx="9144000" cy="10092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50" name="Google Shape;250;p24"/>
          <p:cNvSpPr txBox="1"/>
          <p:nvPr>
            <p:ph idx="1" type="subTitle"/>
          </p:nvPr>
        </p:nvSpPr>
        <p:spPr>
          <a:xfrm>
            <a:off x="2308650" y="2067150"/>
            <a:ext cx="4526700" cy="10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7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288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YOU!</a:t>
            </a:r>
            <a:endParaRPr b="1" sz="288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51" name="Google Shape;251;p24"/>
          <p:cNvCxnSpPr/>
          <p:nvPr/>
        </p:nvCxnSpPr>
        <p:spPr>
          <a:xfrm>
            <a:off x="3234000" y="2790275"/>
            <a:ext cx="2676000" cy="0"/>
          </a:xfrm>
          <a:prstGeom prst="straightConnector1">
            <a:avLst/>
          </a:prstGeom>
          <a:noFill/>
          <a:ln cap="flat" cmpd="sng" w="19050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0" y="3297400"/>
            <a:ext cx="3899700" cy="337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Motivation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0" y="346075"/>
            <a:ext cx="9144000" cy="5727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11675" y="363025"/>
            <a:ext cx="5260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MOTIVATION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 rotWithShape="1">
          <a:blip r:embed="rId3">
            <a:alphaModFix/>
          </a:blip>
          <a:srcRect b="24660" l="16430" r="16996" t="24049"/>
          <a:stretch/>
        </p:blipFill>
        <p:spPr>
          <a:xfrm>
            <a:off x="6874513" y="2402825"/>
            <a:ext cx="839318" cy="43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271375" y="3250750"/>
            <a:ext cx="387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GOAL</a:t>
            </a:r>
            <a:endParaRPr b="1" sz="16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72" name="Google Shape;72;p14"/>
          <p:cNvCxnSpPr/>
          <p:nvPr/>
        </p:nvCxnSpPr>
        <p:spPr>
          <a:xfrm>
            <a:off x="3550125" y="3856950"/>
            <a:ext cx="0" cy="538800"/>
          </a:xfrm>
          <a:prstGeom prst="straightConnector1">
            <a:avLst/>
          </a:prstGeom>
          <a:noFill/>
          <a:ln cap="flat" cmpd="sng" w="19050">
            <a:solidFill>
              <a:srgbClr val="A4C2F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4"/>
          <p:cNvCxnSpPr/>
          <p:nvPr/>
        </p:nvCxnSpPr>
        <p:spPr>
          <a:xfrm>
            <a:off x="5428225" y="3856950"/>
            <a:ext cx="0" cy="538800"/>
          </a:xfrm>
          <a:prstGeom prst="straightConnector1">
            <a:avLst/>
          </a:prstGeom>
          <a:noFill/>
          <a:ln cap="flat" cmpd="sng" w="19050">
            <a:solidFill>
              <a:srgbClr val="A4C2F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4"/>
          <p:cNvSpPr txBox="1"/>
          <p:nvPr/>
        </p:nvSpPr>
        <p:spPr>
          <a:xfrm>
            <a:off x="1927500" y="3910800"/>
            <a:ext cx="1274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Faster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3898050" y="3769200"/>
            <a:ext cx="12747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Batch Billing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5868600" y="3769200"/>
            <a:ext cx="13479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Orientation Independent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0" y="1364000"/>
            <a:ext cx="3899700" cy="337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311700" y="1317350"/>
            <a:ext cx="387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Challenges of Existing System</a:t>
            </a:r>
            <a:endParaRPr b="1" sz="16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6300413" y="1965100"/>
            <a:ext cx="1987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Barcode Scanner Based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3169650" y="1965100"/>
            <a:ext cx="2165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Cashier’s Speed Dependency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6650" y="2402825"/>
            <a:ext cx="431100" cy="43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/>
        </p:nvSpPr>
        <p:spPr>
          <a:xfrm>
            <a:off x="856088" y="1965100"/>
            <a:ext cx="1347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Time-consuming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3" name="Google Shape;8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2688" y="2402825"/>
            <a:ext cx="454728" cy="43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948" y="2948700"/>
            <a:ext cx="5132094" cy="16178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Motivation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0" y="346075"/>
            <a:ext cx="9144000" cy="5727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311675" y="363025"/>
            <a:ext cx="5260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THEORETICAL BACKGROUND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93" name="Google Shape;93;p15"/>
          <p:cNvSpPr txBox="1"/>
          <p:nvPr/>
        </p:nvSpPr>
        <p:spPr>
          <a:xfrm>
            <a:off x="1206900" y="2245600"/>
            <a:ext cx="1206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CSPNet</a:t>
            </a:r>
            <a:endParaRPr sz="1200"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4164000" y="2279700"/>
            <a:ext cx="1051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PANet</a:t>
            </a:r>
            <a:endParaRPr sz="1200"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6966300" y="2279700"/>
            <a:ext cx="9708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Dense Prediction</a:t>
            </a:r>
            <a:endParaRPr sz="1200"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" name="Google Shape;96;p15"/>
          <p:cNvSpPr/>
          <p:nvPr/>
        </p:nvSpPr>
        <p:spPr>
          <a:xfrm>
            <a:off x="0" y="1295800"/>
            <a:ext cx="3899700" cy="337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311675" y="1249150"/>
            <a:ext cx="387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YOLOv5 ARCHITECTURE</a:t>
            </a:r>
            <a:endParaRPr b="1" sz="16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251175" y="191167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1. Backbone</a:t>
            </a:r>
            <a:endParaRPr sz="17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3072000" y="191167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2. Neck</a:t>
            </a:r>
            <a:endParaRPr sz="17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5892825" y="1911675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dk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3. Head</a:t>
            </a:r>
            <a:endParaRPr sz="17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0" y="4852625"/>
            <a:ext cx="5614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Reference:</a:t>
            </a: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https://www.theseus.fi/handle/10024/452552</a:t>
            </a:r>
            <a:endParaRPr sz="1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4200" y="1093200"/>
            <a:ext cx="3130351" cy="361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 rotWithShape="1">
          <a:blip r:embed="rId4">
            <a:alphaModFix/>
          </a:blip>
          <a:srcRect b="0" l="583" r="573" t="0"/>
          <a:stretch/>
        </p:blipFill>
        <p:spPr>
          <a:xfrm>
            <a:off x="5727875" y="901825"/>
            <a:ext cx="2665030" cy="399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Motivation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0" y="346075"/>
            <a:ext cx="9144000" cy="5727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311675" y="363025"/>
            <a:ext cx="5260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DATASET BUILDING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311675" y="1248900"/>
            <a:ext cx="92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Products</a:t>
            </a:r>
            <a:endParaRPr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2059775" y="1248900"/>
            <a:ext cx="7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Images</a:t>
            </a:r>
            <a:endParaRPr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3659975" y="1248900"/>
            <a:ext cx="99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Instances</a:t>
            </a:r>
            <a:endParaRPr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1061413" y="1983850"/>
            <a:ext cx="112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Image Size</a:t>
            </a:r>
            <a:endParaRPr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2654938" y="1983850"/>
            <a:ext cx="118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Annotation</a:t>
            </a:r>
            <a:endParaRPr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479825" y="1517225"/>
            <a:ext cx="59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16</a:t>
            </a:r>
            <a:endParaRPr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2153975" y="1517225"/>
            <a:ext cx="59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3430</a:t>
            </a:r>
            <a:endParaRPr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3864775" y="1517225"/>
            <a:ext cx="59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7438</a:t>
            </a:r>
            <a:endParaRPr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1162225" y="2237175"/>
            <a:ext cx="92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r>
              <a:rPr lang="en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16X416</a:t>
            </a:r>
            <a:endParaRPr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1" name="Google Shape;121;p16"/>
          <p:cNvSpPr txBox="1"/>
          <p:nvPr/>
        </p:nvSpPr>
        <p:spPr>
          <a:xfrm>
            <a:off x="2856550" y="2237175"/>
            <a:ext cx="7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Manual</a:t>
            </a:r>
            <a:endParaRPr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22" name="Google Shape;122;p16"/>
          <p:cNvCxnSpPr/>
          <p:nvPr/>
        </p:nvCxnSpPr>
        <p:spPr>
          <a:xfrm>
            <a:off x="1602575" y="1331444"/>
            <a:ext cx="0" cy="443700"/>
          </a:xfrm>
          <a:prstGeom prst="straightConnector1">
            <a:avLst/>
          </a:pr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6"/>
          <p:cNvCxnSpPr/>
          <p:nvPr/>
        </p:nvCxnSpPr>
        <p:spPr>
          <a:xfrm>
            <a:off x="3225500" y="1331444"/>
            <a:ext cx="0" cy="443700"/>
          </a:xfrm>
          <a:prstGeom prst="straightConnector1">
            <a:avLst/>
          </a:pr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16"/>
          <p:cNvCxnSpPr/>
          <p:nvPr/>
        </p:nvCxnSpPr>
        <p:spPr>
          <a:xfrm>
            <a:off x="2361675" y="2153000"/>
            <a:ext cx="0" cy="443700"/>
          </a:xfrm>
          <a:prstGeom prst="straightConnector1">
            <a:avLst/>
          </a:pr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" name="Google Shape;125;p16"/>
          <p:cNvSpPr/>
          <p:nvPr/>
        </p:nvSpPr>
        <p:spPr>
          <a:xfrm>
            <a:off x="0" y="2937650"/>
            <a:ext cx="3899700" cy="337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311675" y="2891000"/>
            <a:ext cx="387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ACQUISITION TECHNIQUES</a:t>
            </a:r>
            <a:endParaRPr b="1" sz="16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p16"/>
          <p:cNvSpPr txBox="1"/>
          <p:nvPr/>
        </p:nvSpPr>
        <p:spPr>
          <a:xfrm>
            <a:off x="201700" y="3577450"/>
            <a:ext cx="143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Web Scraping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8" name="Google Shape;128;p16"/>
          <p:cNvSpPr txBox="1"/>
          <p:nvPr/>
        </p:nvSpPr>
        <p:spPr>
          <a:xfrm>
            <a:off x="1967850" y="3577450"/>
            <a:ext cx="176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Phone Photography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9" name="Google Shape;129;p16"/>
          <p:cNvSpPr txBox="1"/>
          <p:nvPr/>
        </p:nvSpPr>
        <p:spPr>
          <a:xfrm>
            <a:off x="3879500" y="3575713"/>
            <a:ext cx="153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Synthetic Images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0" name="Google Shape;13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51" y="3946750"/>
            <a:ext cx="369300" cy="3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6"/>
          <p:cNvPicPr preferRelativeResize="0"/>
          <p:nvPr/>
        </p:nvPicPr>
        <p:blipFill rotWithShape="1">
          <a:blip r:embed="rId6">
            <a:alphaModFix/>
          </a:blip>
          <a:srcRect b="19783" l="17275" r="17360" t="19957"/>
          <a:stretch/>
        </p:blipFill>
        <p:spPr>
          <a:xfrm>
            <a:off x="2608013" y="3946750"/>
            <a:ext cx="481276" cy="44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6"/>
          <p:cNvSpPr/>
          <p:nvPr/>
        </p:nvSpPr>
        <p:spPr>
          <a:xfrm>
            <a:off x="4461350" y="3982213"/>
            <a:ext cx="369300" cy="3693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16"/>
          <p:cNvPicPr preferRelativeResize="0"/>
          <p:nvPr/>
        </p:nvPicPr>
        <p:blipFill rotWithShape="1">
          <a:blip r:embed="rId7">
            <a:alphaModFix/>
          </a:blip>
          <a:srcRect b="12349" l="0" r="0" t="0"/>
          <a:stretch/>
        </p:blipFill>
        <p:spPr>
          <a:xfrm>
            <a:off x="4504950" y="4030002"/>
            <a:ext cx="282100" cy="28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 txBox="1"/>
          <p:nvPr>
            <p:ph type="title"/>
          </p:nvPr>
        </p:nvSpPr>
        <p:spPr>
          <a:xfrm>
            <a:off x="4383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Motivation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0" y="346075"/>
            <a:ext cx="9144000" cy="5727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40" name="Google Shape;140;p17"/>
          <p:cNvSpPr txBox="1"/>
          <p:nvPr/>
        </p:nvSpPr>
        <p:spPr>
          <a:xfrm>
            <a:off x="311675" y="363025"/>
            <a:ext cx="5260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TRAINING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42" name="Google Shape;142;p17"/>
          <p:cNvSpPr/>
          <p:nvPr/>
        </p:nvSpPr>
        <p:spPr>
          <a:xfrm>
            <a:off x="0" y="1203813"/>
            <a:ext cx="3899700" cy="337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311675" y="1157163"/>
            <a:ext cx="387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PRETRAINED WEIGHTS</a:t>
            </a:r>
            <a:endParaRPr b="1" sz="16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4" name="Google Shape;144;p17"/>
          <p:cNvSpPr txBox="1"/>
          <p:nvPr/>
        </p:nvSpPr>
        <p:spPr>
          <a:xfrm>
            <a:off x="235650" y="1633600"/>
            <a:ext cx="8672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 </a:t>
            </a: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YOLO model was trained on COCO dataset with 300 epochs. Th</a:t>
            </a: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ese</a:t>
            </a: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trained weights are used as</a:t>
            </a: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checkpoints for our model  to start training.</a:t>
            </a:r>
            <a:endParaRPr sz="12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Our model was then trained with 100 epochs using the  pre-trained weights on our dataset and saved the best weights.</a:t>
            </a:r>
            <a:endParaRPr sz="12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5" name="Google Shape;145;p17"/>
          <p:cNvSpPr/>
          <p:nvPr/>
        </p:nvSpPr>
        <p:spPr>
          <a:xfrm>
            <a:off x="0" y="2618388"/>
            <a:ext cx="3899700" cy="337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46" name="Google Shape;146;p17"/>
          <p:cNvSpPr txBox="1"/>
          <p:nvPr/>
        </p:nvSpPr>
        <p:spPr>
          <a:xfrm>
            <a:off x="311675" y="2571738"/>
            <a:ext cx="387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TRAINING SETTINGS</a:t>
            </a:r>
            <a:endParaRPr b="1" sz="16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7" name="Google Shape;147;p17"/>
          <p:cNvSpPr txBox="1"/>
          <p:nvPr/>
        </p:nvSpPr>
        <p:spPr>
          <a:xfrm>
            <a:off x="2292725" y="3400425"/>
            <a:ext cx="103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Batch Size</a:t>
            </a:r>
            <a:endParaRPr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48" name="Google Shape;148;p17"/>
          <p:cNvSpPr txBox="1"/>
          <p:nvPr/>
        </p:nvSpPr>
        <p:spPr>
          <a:xfrm>
            <a:off x="4148400" y="3400425"/>
            <a:ext cx="7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Epochs</a:t>
            </a:r>
            <a:endParaRPr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>
            <a:off x="5748600" y="3400425"/>
            <a:ext cx="99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Optimizer</a:t>
            </a:r>
            <a:endParaRPr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50" name="Google Shape;150;p17"/>
          <p:cNvSpPr txBox="1"/>
          <p:nvPr/>
        </p:nvSpPr>
        <p:spPr>
          <a:xfrm>
            <a:off x="2568450" y="3668750"/>
            <a:ext cx="59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32</a:t>
            </a:r>
            <a:endParaRPr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1" name="Google Shape;151;p17"/>
          <p:cNvSpPr txBox="1"/>
          <p:nvPr/>
        </p:nvSpPr>
        <p:spPr>
          <a:xfrm>
            <a:off x="4206863" y="3668750"/>
            <a:ext cx="59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100</a:t>
            </a:r>
            <a:endParaRPr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2" name="Google Shape;152;p17"/>
          <p:cNvSpPr txBox="1"/>
          <p:nvPr/>
        </p:nvSpPr>
        <p:spPr>
          <a:xfrm>
            <a:off x="5953400" y="3668750"/>
            <a:ext cx="59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D9EEB"/>
                </a:solidFill>
                <a:latin typeface="Proxima Nova"/>
                <a:ea typeface="Proxima Nova"/>
                <a:cs typeface="Proxima Nova"/>
                <a:sym typeface="Proxima Nova"/>
              </a:rPr>
              <a:t>SGD</a:t>
            </a:r>
            <a:endParaRPr>
              <a:solidFill>
                <a:srgbClr val="6D9EE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53" name="Google Shape;153;p17"/>
          <p:cNvCxnSpPr/>
          <p:nvPr/>
        </p:nvCxnSpPr>
        <p:spPr>
          <a:xfrm>
            <a:off x="3691200" y="3482969"/>
            <a:ext cx="0" cy="443700"/>
          </a:xfrm>
          <a:prstGeom prst="straightConnector1">
            <a:avLst/>
          </a:pr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7"/>
          <p:cNvCxnSpPr/>
          <p:nvPr/>
        </p:nvCxnSpPr>
        <p:spPr>
          <a:xfrm>
            <a:off x="5314125" y="3482969"/>
            <a:ext cx="0" cy="443700"/>
          </a:xfrm>
          <a:prstGeom prst="straightConnector1">
            <a:avLst/>
          </a:prstGeom>
          <a:noFill/>
          <a:ln cap="flat" cmpd="sng" w="9525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/>
          <p:nvPr/>
        </p:nvSpPr>
        <p:spPr>
          <a:xfrm>
            <a:off x="0" y="346075"/>
            <a:ext cx="9144000" cy="5727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60" name="Google Shape;160;p18"/>
          <p:cNvSpPr txBox="1"/>
          <p:nvPr/>
        </p:nvSpPr>
        <p:spPr>
          <a:xfrm>
            <a:off x="311675" y="363025"/>
            <a:ext cx="5260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BILLING SYSTEM 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1" name="Google Shape;161;p18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pic>
        <p:nvPicPr>
          <p:cNvPr id="162" name="Google Shape;1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0650" y="3049413"/>
            <a:ext cx="2195175" cy="1536274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3" name="Google Shape;16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5779" y="3034829"/>
            <a:ext cx="2107994" cy="156545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8"/>
          <p:cNvSpPr txBox="1"/>
          <p:nvPr/>
        </p:nvSpPr>
        <p:spPr>
          <a:xfrm>
            <a:off x="311675" y="1805625"/>
            <a:ext cx="4073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Webcam (Logitech 930e)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Adjustable Arm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Computer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65" name="Google Shape;165;p18"/>
          <p:cNvCxnSpPr/>
          <p:nvPr/>
        </p:nvCxnSpPr>
        <p:spPr>
          <a:xfrm>
            <a:off x="4572000" y="1546400"/>
            <a:ext cx="0" cy="2877600"/>
          </a:xfrm>
          <a:prstGeom prst="straightConnector1">
            <a:avLst/>
          </a:prstGeom>
          <a:noFill/>
          <a:ln cap="flat" cmpd="sng" w="19050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18"/>
          <p:cNvSpPr/>
          <p:nvPr/>
        </p:nvSpPr>
        <p:spPr>
          <a:xfrm>
            <a:off x="0" y="1245338"/>
            <a:ext cx="3899700" cy="337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311675" y="1198688"/>
            <a:ext cx="387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HARDWARE SETUP</a:t>
            </a:r>
            <a:endParaRPr b="1" sz="16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5244300" y="1245350"/>
            <a:ext cx="3899700" cy="337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69" name="Google Shape;169;p18"/>
          <p:cNvSpPr txBox="1"/>
          <p:nvPr/>
        </p:nvSpPr>
        <p:spPr>
          <a:xfrm>
            <a:off x="5397375" y="1198688"/>
            <a:ext cx="387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GUI BASED APP</a:t>
            </a:r>
            <a:endParaRPr b="1" sz="16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0" name="Google Shape;170;p18"/>
          <p:cNvSpPr txBox="1"/>
          <p:nvPr/>
        </p:nvSpPr>
        <p:spPr>
          <a:xfrm>
            <a:off x="4913225" y="1805625"/>
            <a:ext cx="4073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Product recognition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Batch Billing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Receipt</a:t>
            </a: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2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Generation</a:t>
            </a:r>
            <a:endParaRPr sz="12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4383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Motivation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6" name="Google Shape;176;p19"/>
          <p:cNvSpPr/>
          <p:nvPr/>
        </p:nvSpPr>
        <p:spPr>
          <a:xfrm>
            <a:off x="0" y="346075"/>
            <a:ext cx="9144000" cy="5727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77" name="Google Shape;177;p19"/>
          <p:cNvSpPr txBox="1"/>
          <p:nvPr/>
        </p:nvSpPr>
        <p:spPr>
          <a:xfrm>
            <a:off x="311675" y="363025"/>
            <a:ext cx="5260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DEMO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8" name="Google Shape;178;p19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pic>
        <p:nvPicPr>
          <p:cNvPr id="179" name="Google Shape;179;p19" title="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4383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Motivation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5" name="Google Shape;185;p20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pic>
        <p:nvPicPr>
          <p:cNvPr id="186" name="Google Shape;186;p20"/>
          <p:cNvPicPr preferRelativeResize="0"/>
          <p:nvPr/>
        </p:nvPicPr>
        <p:blipFill rotWithShape="1">
          <a:blip r:embed="rId3">
            <a:alphaModFix/>
          </a:blip>
          <a:srcRect b="0" l="8062" r="0" t="7535"/>
          <a:stretch/>
        </p:blipFill>
        <p:spPr>
          <a:xfrm>
            <a:off x="943550" y="2065425"/>
            <a:ext cx="2388475" cy="2373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4913" y="1785576"/>
            <a:ext cx="2451868" cy="2853024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0"/>
          <p:cNvSpPr/>
          <p:nvPr/>
        </p:nvSpPr>
        <p:spPr>
          <a:xfrm>
            <a:off x="0" y="346075"/>
            <a:ext cx="9144000" cy="5727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325125" y="363025"/>
            <a:ext cx="8570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DIFFERENT LIGHTING CONDITION AND ORIENTATIONS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90" name="Google Shape;190;p20"/>
          <p:cNvCxnSpPr/>
          <p:nvPr/>
        </p:nvCxnSpPr>
        <p:spPr>
          <a:xfrm>
            <a:off x="4698625" y="1785563"/>
            <a:ext cx="0" cy="2716200"/>
          </a:xfrm>
          <a:prstGeom prst="straightConnector1">
            <a:avLst/>
          </a:prstGeom>
          <a:noFill/>
          <a:ln cap="flat" cmpd="sng" w="19050">
            <a:solidFill>
              <a:srgbClr val="C9DAF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0"/>
          <p:cNvSpPr txBox="1"/>
          <p:nvPr/>
        </p:nvSpPr>
        <p:spPr>
          <a:xfrm>
            <a:off x="1140463" y="1696125"/>
            <a:ext cx="685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FRONT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2" name="Google Shape;192;p20"/>
          <p:cNvSpPr txBox="1"/>
          <p:nvPr/>
        </p:nvSpPr>
        <p:spPr>
          <a:xfrm>
            <a:off x="2449288" y="1696125"/>
            <a:ext cx="685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BACK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 rot="-5400000">
            <a:off x="416000" y="2453188"/>
            <a:ext cx="685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LIGHT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4" name="Google Shape;194;p20"/>
          <p:cNvSpPr txBox="1"/>
          <p:nvPr/>
        </p:nvSpPr>
        <p:spPr>
          <a:xfrm rot="-5400000">
            <a:off x="473900" y="3739263"/>
            <a:ext cx="57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DARK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0" y="1245350"/>
            <a:ext cx="3906300" cy="337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96" name="Google Shape;196;p20"/>
          <p:cNvSpPr txBox="1"/>
          <p:nvPr/>
        </p:nvSpPr>
        <p:spPr>
          <a:xfrm>
            <a:off x="1408450" y="1198688"/>
            <a:ext cx="387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TEST SET</a:t>
            </a:r>
            <a:endParaRPr b="1" sz="16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7" name="Google Shape;197;p20"/>
          <p:cNvSpPr/>
          <p:nvPr/>
        </p:nvSpPr>
        <p:spPr>
          <a:xfrm>
            <a:off x="5237700" y="1245350"/>
            <a:ext cx="3906300" cy="3378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98" name="Google Shape;198;p20"/>
          <p:cNvSpPr txBox="1"/>
          <p:nvPr/>
        </p:nvSpPr>
        <p:spPr>
          <a:xfrm>
            <a:off x="5738025" y="1198688"/>
            <a:ext cx="387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PERFORMANCE COMPARISON</a:t>
            </a:r>
            <a:endParaRPr b="1" sz="16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/>
          <p:nvPr/>
        </p:nvSpPr>
        <p:spPr>
          <a:xfrm>
            <a:off x="0" y="4900325"/>
            <a:ext cx="9144000" cy="243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pic>
        <p:nvPicPr>
          <p:cNvPr id="204" name="Google Shape;2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5986" y="1857713"/>
            <a:ext cx="2831827" cy="279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1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975" y="2173849"/>
            <a:ext cx="2733399" cy="1690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2616" y="1857713"/>
            <a:ext cx="2733408" cy="2791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1"/>
          <p:cNvSpPr txBox="1"/>
          <p:nvPr/>
        </p:nvSpPr>
        <p:spPr>
          <a:xfrm>
            <a:off x="437050" y="1236950"/>
            <a:ext cx="2151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Distribution of Training</a:t>
            </a:r>
            <a:endParaRPr sz="1200"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Dataset</a:t>
            </a:r>
            <a:endParaRPr sz="1200"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3513513" y="1236950"/>
            <a:ext cx="215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Example of Synthetic Photo</a:t>
            </a:r>
            <a:endParaRPr sz="1200"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09" name="Google Shape;209;p21"/>
          <p:cNvSpPr/>
          <p:nvPr/>
        </p:nvSpPr>
        <p:spPr>
          <a:xfrm>
            <a:off x="0" y="346075"/>
            <a:ext cx="9144000" cy="5727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10" name="Google Shape;210;p21"/>
          <p:cNvSpPr txBox="1"/>
          <p:nvPr/>
        </p:nvSpPr>
        <p:spPr>
          <a:xfrm>
            <a:off x="441875" y="363025"/>
            <a:ext cx="5260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EFFECT OF DATA AUGMENTATION</a:t>
            </a:r>
            <a:endParaRPr b="1"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11" name="Google Shape;211;p21"/>
          <p:cNvCxnSpPr/>
          <p:nvPr/>
        </p:nvCxnSpPr>
        <p:spPr>
          <a:xfrm>
            <a:off x="3048000" y="1680875"/>
            <a:ext cx="0" cy="2998800"/>
          </a:xfrm>
          <a:prstGeom prst="straightConnector1">
            <a:avLst/>
          </a:prstGeom>
          <a:noFill/>
          <a:ln cap="flat" cmpd="sng" w="28575">
            <a:solidFill>
              <a:srgbClr val="A4C2F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21"/>
          <p:cNvCxnSpPr/>
          <p:nvPr/>
        </p:nvCxnSpPr>
        <p:spPr>
          <a:xfrm>
            <a:off x="6096000" y="1680875"/>
            <a:ext cx="0" cy="2998800"/>
          </a:xfrm>
          <a:prstGeom prst="straightConnector1">
            <a:avLst/>
          </a:prstGeom>
          <a:noFill/>
          <a:ln cap="flat" cmpd="sng" w="28575">
            <a:solidFill>
              <a:srgbClr val="A4C2F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3" name="Google Shape;213;p21"/>
          <p:cNvSpPr txBox="1"/>
          <p:nvPr/>
        </p:nvSpPr>
        <p:spPr>
          <a:xfrm>
            <a:off x="6130650" y="12369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Performance Comparison</a:t>
            </a:r>
            <a:endParaRPr>
              <a:solidFill>
                <a:srgbClr val="666666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